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68" r:id="rId4"/>
    <p:sldId id="270" r:id="rId5"/>
    <p:sldId id="271" r:id="rId6"/>
    <p:sldId id="272" r:id="rId7"/>
    <p:sldId id="273" r:id="rId8"/>
    <p:sldId id="275" r:id="rId9"/>
    <p:sldId id="274" r:id="rId10"/>
    <p:sldId id="276" r:id="rId11"/>
    <p:sldId id="269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3" d="100"/>
          <a:sy n="53" d="100"/>
        </p:scale>
        <p:origin x="-1302" y="-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13F4E-9100-4047-A9D7-75B83F007A75}" type="datetimeFigureOut">
              <a:rPr lang="ru-RU" smtClean="0"/>
              <a:pPr/>
              <a:t>16.07.2019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8DE024-0708-4F91-A35E-B47DC432E9F1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8DE024-0708-4F91-A35E-B47DC432E9F1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3F004BE-9526-4EBA-B141-A91C43477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C2468CD-1785-4DD6-9012-1791E352F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FCA6AD90-C1DE-4BB8-A258-BCA85801C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28B9D-FD90-4E61-A5DA-D7DA4C51DCB9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928E67E0-1D19-4B48-99CB-CD2E985B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7761514-8593-45CD-AA3B-D6C311B7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67339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03CB4A6-628A-4CB5-BAE5-BABCD2982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595BE65A-5921-45DF-9961-A5830B387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75BDE2B4-1DE5-46DD-A038-EE728EA77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305D0-0F17-47AA-AF0B-824C30AA0008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B23D7EF6-2DD9-42F4-A579-555C02230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0538D57A-281C-4894-BC00-6C4C146D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9362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57D4DDFB-B2B2-4EE3-AC7A-A3C5AD53CB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261586C2-BE8B-46BA-B6AC-4BB51B583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EAB65EC2-8319-4F20-A8C6-CBE3559A4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9BC29-0488-4AC2-9A5C-38344DC10D7C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5970E5-EEC6-41E8-8E77-3A2C94FD1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84C5D5-CCDA-458F-915D-195587B03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11601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40D382-9DA1-4B34-AB6E-938B4591B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F958450C-92F0-4E3D-AED7-72ECDF2D9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22228B24-5D27-4D85-88DE-0DBBB8A44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5057F-B1D3-4434-A084-E0D74DAD2BB2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C775F131-374E-432A-B816-2D813C697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8F829996-5DDA-4DB0-A1C3-9AFEBE838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39831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4D81195-4D5A-4A95-84A7-1B36BCA43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AE8C783-A6EC-4735-BECA-0DDBDF3AF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9070E7A-72AA-43F2-BE80-15DAFFC3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19567-0E11-470E-ABE6-3C96F37E2EAB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52C35B4-DE21-4569-867D-27586BBD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96AD7D2-3522-4533-9BD1-16B134DEC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71556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B99E36D-58AD-4453-91CE-00DCFE3C6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CD616FC-2B45-4B70-80AF-662F4549F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6EC607F9-8DB1-4972-9B43-E6AE3DFAF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7BB03440-99DE-468F-B2F3-05D924A5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3B715-C8B9-4819-85FF-97D69058DE6B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58453A62-8DB3-4D89-86FD-E0FD8C56D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3B9FC03D-9E82-4C59-A92A-C6E722C53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8230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DC2CFB8-51BD-4724-867B-33CD3E94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B044390-AA9D-4091-8AB2-9E4D713CD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3A899504-171A-4C57-AD9A-A82474D32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63C1204E-E4AA-4621-9A01-917245BD4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878B34C6-3DB3-4C2D-A02A-6ED5D6C8F8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FA85878B-DA95-4730-8619-88FBC42DC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6EB46-6668-4312-A351-1521D383E673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398F5C9F-8C06-45B0-8124-EAEBCCDBF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98E834B0-AD2A-4AD2-8E1F-531675EF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78081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8E72766-0087-4C37-8C5F-57416E07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BF627D53-73BB-4E2A-8F36-1368F89B5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33C9-BC60-4475-9621-BBF7E329A6C5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899C128-8969-4187-8B96-ADE621339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3E8D0955-60E2-4C11-B784-3BA4F311F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62206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05006DB6-0953-4784-AC7C-5BF830789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D54-1D48-487A-8DE8-B47BB46A94D9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2FC317CE-D984-4101-8033-0540DCB2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B402726-DFB8-4339-B1C9-626FFC3B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0583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BBE0E7D-ED69-429D-8FC6-7E228B7F0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BEFD343-5FF9-49C6-8388-B016FB4F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F22FB961-8448-4CED-94D4-FCB00F88A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3CA61EA-B88B-43B2-8062-30FBB3B3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95E7E-6313-4566-B148-BBA464E3DBB7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1012C807-7832-4490-966C-03263453D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5B418F8A-3D94-41EA-BEB9-7D08CE14B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784148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DB8EA4C-25E9-4376-85CD-CDC2EC4F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A87C6DEC-B624-4726-8612-B1776FA514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C85EDE89-0C97-41B6-8AC3-B0126BDCF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29823D42-351B-4148-8A05-4978A760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C5D2-B160-4EEB-BED4-8E75F44496D2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62D44A65-1706-43AC-8CBA-D33FD5853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7DD3E77D-D3BB-45DE-BBF2-7A7FC3C71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2192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40C8B6C-EC62-4333-A971-6758FEA82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87B007CF-C8AD-4B2C-8AC6-62D11D975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939D59A-CB19-4DE7-BE9A-E8D6034C1D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DB05D-707F-49E4-9422-70E77A4B4A5E}" type="datetime1">
              <a:rPr lang="ru-RU" smtClean="0"/>
              <a:pPr/>
              <a:t>16.07.2019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BCBD2AF9-58D2-4638-AA90-37E64BC6E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0EF5AD7-D2D5-46C6-8E0E-E29ED42B2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71ACE-FFBB-4FD0-AECC-D60459C1007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65954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vk.com/away.php?to=https%3A%2F%2Fdocs.opencv.org%2F3.4.1%2Fd7%2Fd8b%2Ftutorial_py_face_detection.html&amp;cc_key=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cv/opencv/tree/master/" TargetMode="External"/><Relationship Id="rId7" Type="http://schemas.openxmlformats.org/officeDocument/2006/relationships/image" Target="../media/image7.png"/><Relationship Id="rId2" Type="http://schemas.openxmlformats.org/officeDocument/2006/relationships/hyperlink" Target="https://arxiv.org/abs/1704.0806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www.tensorflow.org/" TargetMode="External"/><Relationship Id="rId4" Type="http://schemas.openxmlformats.org/officeDocument/2006/relationships/hyperlink" Target="https://docs.openvinotoolkit.org/latest/_face_detecti..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video" Target="file:///C:\My%20foulder\videos\Adas-0001.avi" TargetMode="External"/><Relationship Id="rId7" Type="http://schemas.openxmlformats.org/officeDocument/2006/relationships/image" Target="../media/image9.png"/><Relationship Id="rId2" Type="http://schemas.openxmlformats.org/officeDocument/2006/relationships/video" Target="file:///C:\My%20foulder\videos\OpenCV.avi" TargetMode="External"/><Relationship Id="rId1" Type="http://schemas.openxmlformats.org/officeDocument/2006/relationships/video" Target="file:///C:\My%20foulder\videos\Haar.avi" TargetMode="Externa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4.xml"/><Relationship Id="rId4" Type="http://schemas.openxmlformats.org/officeDocument/2006/relationships/video" Target="file:///C:\My%20foulder\videos\TensorFlow.avi" TargetMode="External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3FECBC0-CAC1-4E11-B240-444122A84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69" y="10825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Учебный проект «Разминка»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CE30E79-1CBF-4BB2-B45A-1379433C0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726" y="1690688"/>
            <a:ext cx="10515600" cy="504773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endParaRPr lang="ru-RU" dirty="0"/>
          </a:p>
          <a:p>
            <a:pPr marL="0" indent="0" algn="ctr">
              <a:buNone/>
            </a:pPr>
            <a:endParaRPr lang="en-US" sz="3300" dirty="0" smtClean="0">
              <a:latin typeface="Bahnschrift SemiBold" pitchFamily="34" charset="0"/>
            </a:endParaRPr>
          </a:p>
          <a:p>
            <a:pPr marL="0" indent="0" algn="ctr">
              <a:buNone/>
            </a:pPr>
            <a:r>
              <a:rPr lang="en-US" sz="3300" dirty="0" smtClean="0">
                <a:latin typeface="Bahnschrift SemiBold" pitchFamily="34" charset="0"/>
              </a:rPr>
              <a:t>Intel </a:t>
            </a:r>
            <a:r>
              <a:rPr lang="en-US" sz="3300" dirty="0">
                <a:latin typeface="Bahnschrift SemiBold" pitchFamily="34" charset="0"/>
              </a:rPr>
              <a:t>computer vision summer </a:t>
            </a:r>
            <a:r>
              <a:rPr lang="en-US" sz="3300" dirty="0" smtClean="0">
                <a:latin typeface="Bahnschrift SemiBold" pitchFamily="34" charset="0"/>
              </a:rPr>
              <a:t>camp</a:t>
            </a:r>
            <a:endParaRPr lang="ru-RU" sz="3300" dirty="0" smtClean="0">
              <a:latin typeface="Bahnschrift SemiBold" pitchFamily="34" charset="0"/>
            </a:endParaRPr>
          </a:p>
          <a:p>
            <a:pPr marL="0" indent="0" algn="ctr">
              <a:buNone/>
            </a:pPr>
            <a:endParaRPr lang="ru-RU" sz="3300" dirty="0" smtClean="0">
              <a:latin typeface="Bahnschrift SemiBold" pitchFamily="34" charset="0"/>
            </a:endParaRPr>
          </a:p>
          <a:p>
            <a:pPr marL="0" indent="0" algn="ctr">
              <a:buNone/>
            </a:pPr>
            <a:endParaRPr lang="ru-RU" dirty="0"/>
          </a:p>
          <a:p>
            <a:pPr marL="0" indent="0" algn="r">
              <a:buNone/>
            </a:pPr>
            <a:r>
              <a:rPr lang="ru-RU" dirty="0"/>
              <a:t>								</a:t>
            </a:r>
            <a:endParaRPr lang="en-US" dirty="0" smtClean="0"/>
          </a:p>
          <a:p>
            <a:pPr marL="0" indent="0" algn="r">
              <a:buNone/>
            </a:pPr>
            <a:r>
              <a:rPr lang="ru-RU" i="1" dirty="0" smtClean="0">
                <a:latin typeface="Bahnschrift SemiBold" pitchFamily="34" charset="0"/>
              </a:rPr>
              <a:t>Куратор проекта: Светлана Носова</a:t>
            </a:r>
          </a:p>
          <a:p>
            <a:pPr marL="0" indent="0" algn="r">
              <a:buNone/>
            </a:pPr>
            <a:endParaRPr lang="en-US" i="1" dirty="0" smtClean="0">
              <a:latin typeface="Bahnschrift SemiBold" pitchFamily="34" charset="0"/>
            </a:endParaRPr>
          </a:p>
          <a:p>
            <a:pPr marL="0" indent="0" algn="r">
              <a:buNone/>
            </a:pPr>
            <a:r>
              <a:rPr lang="ru-RU" dirty="0" err="1" smtClean="0">
                <a:latin typeface="Bahnschrift SemiBold" pitchFamily="34" charset="0"/>
              </a:rPr>
              <a:t>Хорешко</a:t>
            </a:r>
            <a:r>
              <a:rPr lang="ru-RU" dirty="0" smtClean="0">
                <a:latin typeface="Bahnschrift SemiBold" pitchFamily="34" charset="0"/>
              </a:rPr>
              <a:t> </a:t>
            </a:r>
            <a:r>
              <a:rPr lang="ru-RU" dirty="0">
                <a:latin typeface="Bahnschrift SemiBold" pitchFamily="34" charset="0"/>
              </a:rPr>
              <a:t>Евгений</a:t>
            </a:r>
          </a:p>
          <a:p>
            <a:pPr marL="0" indent="0" algn="r">
              <a:buNone/>
            </a:pPr>
            <a:r>
              <a:rPr lang="ru-RU" dirty="0">
                <a:latin typeface="Bahnschrift SemiBold" pitchFamily="34" charset="0"/>
              </a:rPr>
              <a:t>							</a:t>
            </a:r>
            <a:r>
              <a:rPr lang="ru-RU" dirty="0" smtClean="0">
                <a:latin typeface="Bahnschrift SemiBold" pitchFamily="34" charset="0"/>
              </a:rPr>
              <a:t>Крылова Елизавета </a:t>
            </a:r>
            <a:endParaRPr lang="ru-RU" dirty="0">
              <a:latin typeface="Bahnschrift SemiBold" pitchFamily="34" charset="0"/>
            </a:endParaRPr>
          </a:p>
          <a:p>
            <a:pPr marL="0" indent="0" algn="r">
              <a:buNone/>
            </a:pPr>
            <a:r>
              <a:rPr lang="ru-RU" dirty="0">
                <a:latin typeface="Bahnschrift SemiBold" pitchFamily="34" charset="0"/>
              </a:rPr>
              <a:t>								</a:t>
            </a:r>
            <a:r>
              <a:rPr lang="ru-RU" dirty="0" smtClean="0">
                <a:latin typeface="Bahnschrift SemiBold" pitchFamily="34" charset="0"/>
              </a:rPr>
              <a:t> </a:t>
            </a:r>
            <a:r>
              <a:rPr lang="ru-RU" dirty="0" err="1" smtClean="0">
                <a:latin typeface="Bahnschrift SemiBold" pitchFamily="34" charset="0"/>
              </a:rPr>
              <a:t>Михейцев</a:t>
            </a:r>
            <a:r>
              <a:rPr lang="ru-RU" dirty="0" smtClean="0">
                <a:latin typeface="Bahnschrift SemiBold" pitchFamily="34" charset="0"/>
              </a:rPr>
              <a:t> Никита</a:t>
            </a:r>
            <a:endParaRPr lang="ru-RU" dirty="0">
              <a:latin typeface="Bahnschrift SemiBold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mtClean="0"/>
              <a:pPr/>
              <a:t>1</a:t>
            </a:fld>
            <a:endParaRPr lang="ru-RU"/>
          </a:p>
        </p:txBody>
      </p:sp>
      <p:pic>
        <p:nvPicPr>
          <p:cNvPr id="16388" name="Picture 4" descr="https://www.bits.co.uk/Graphics2010/Personal-comput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267200"/>
            <a:ext cx="3454399" cy="2590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82746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Интерфейс</a:t>
            </a:r>
            <a:endParaRPr lang="ru-RU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Добавь, что считаешь нужным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10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8563A13-E867-4AA0-905B-1410618C8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Пример работы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3A83923D-4F9C-40A2-95B3-2FD2E4B09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11</a:t>
            </a:fld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3544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F631D42-07CD-4E1E-B505-1D9C73B3F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50259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Bahnschrift SemiBold" pitchFamily="34" charset="0"/>
              </a:rPr>
              <a:t>Спасибо </a:t>
            </a:r>
            <a:r>
              <a:rPr lang="ru-RU" dirty="0" smtClean="0">
                <a:latin typeface="Bahnschrift SemiBold" pitchFamily="34" charset="0"/>
              </a:rPr>
              <a:t>за внимание</a:t>
            </a:r>
            <a:endParaRPr lang="ru-RU" dirty="0">
              <a:latin typeface="Bahnschrift SemiBold" pitchFamily="3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12</a:t>
            </a:fld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3792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DFE8559-CA64-40A0-904B-5BA097E4C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Постановка задачи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pic>
        <p:nvPicPr>
          <p:cNvPr id="10242" name="Picture 2" descr="https://www.socialsports.it/wp-content/uploads/2017/05/PATOLOGIA-DISCAL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8812" y="1573609"/>
            <a:ext cx="6452382" cy="4524735"/>
          </a:xfrm>
          <a:prstGeom prst="rect">
            <a:avLst/>
          </a:prstGeom>
          <a:noFill/>
          <a:effectLst>
            <a:softEdge rad="317500"/>
          </a:effectLst>
        </p:spPr>
      </p:pic>
      <p:pic>
        <p:nvPicPr>
          <p:cNvPr id="10243" name="Picture 3" descr="C:\My foulder\L7aJ_1KJwb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61539" y="2124710"/>
            <a:ext cx="6020972" cy="4522275"/>
          </a:xfrm>
          <a:prstGeom prst="rect">
            <a:avLst/>
          </a:prstGeom>
          <a:noFill/>
          <a:effectLst>
            <a:softEdge rad="127000"/>
          </a:effec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633A69-D9CB-41F6-A954-049915AC62B7}" type="slidenum">
              <a:rPr lang="ru-RU" sz="2000" smtClean="0">
                <a:solidFill>
                  <a:schemeClr val="tx1"/>
                </a:solidFill>
              </a:rPr>
              <a:pPr/>
              <a:t>2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694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FFC25D0-804C-46CE-A727-24520236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341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Bahnschrift SemiBold" pitchFamily="34" charset="0"/>
              </a:rPr>
              <a:t>Архитектура программы</a:t>
            </a: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564642" y="1560132"/>
            <a:ext cx="3319975" cy="1181687"/>
          </a:xfrm>
          <a:prstGeom prst="round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Bahnschrift SemiBold" pitchFamily="34" charset="0"/>
              </a:rPr>
              <a:t> </a:t>
            </a:r>
            <a:r>
              <a:rPr lang="en-US" sz="2800" dirty="0" smtClean="0">
                <a:solidFill>
                  <a:schemeClr val="tx1"/>
                </a:solidFill>
                <a:latin typeface="Bahnschrift SemiBold" pitchFamily="34" charset="0"/>
              </a:rPr>
              <a:t>Detector</a:t>
            </a:r>
            <a:endParaRPr lang="ru-RU" sz="2800" dirty="0">
              <a:solidFill>
                <a:schemeClr val="tx1"/>
              </a:solidFill>
              <a:latin typeface="Bahnschrift SemiBold" pitchFamily="34" charset="0"/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3514716" y="4646199"/>
            <a:ext cx="3559127" cy="1101968"/>
          </a:xfrm>
          <a:prstGeom prst="round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Bahnschrift SemiBold" pitchFamily="34" charset="0"/>
              </a:rPr>
              <a:t>Классы-наследники</a:t>
            </a:r>
            <a:endParaRPr lang="ru-RU" sz="2800" dirty="0">
              <a:solidFill>
                <a:schemeClr val="tx1"/>
              </a:solidFill>
              <a:latin typeface="Bahnschrift SemiBold" pitchFamily="34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3352110" y="4563036"/>
            <a:ext cx="3559127" cy="1101968"/>
          </a:xfrm>
          <a:prstGeom prst="round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Bahnschrift SemiBold" pitchFamily="34" charset="0"/>
              </a:rPr>
              <a:t>Классы-наследники</a:t>
            </a:r>
            <a:endParaRPr lang="ru-RU" sz="2800" dirty="0">
              <a:solidFill>
                <a:schemeClr val="tx1"/>
              </a:solidFill>
              <a:latin typeface="Bahnschrift SemiBold" pitchFamily="34" charset="0"/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3131852" y="4461942"/>
            <a:ext cx="3559127" cy="1101968"/>
          </a:xfrm>
          <a:prstGeom prst="round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Bahnschrift SemiBold" pitchFamily="34" charset="0"/>
              </a:rPr>
              <a:t>Comparison</a:t>
            </a:r>
            <a:endParaRPr lang="ru-RU" sz="2800" dirty="0">
              <a:solidFill>
                <a:schemeClr val="tx1"/>
              </a:solidFill>
              <a:latin typeface="Bahnschrift SemiBold" pitchFamily="34" charset="0"/>
            </a:endParaRPr>
          </a:p>
        </p:txBody>
      </p: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400" smtClean="0">
                <a:solidFill>
                  <a:schemeClr val="tx1"/>
                </a:solidFill>
              </a:rPr>
              <a:pPr/>
              <a:t>3</a:t>
            </a:fld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247530" y="1416424"/>
            <a:ext cx="2115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latin typeface="Bahnschrift" pitchFamily="34" charset="0"/>
              </a:rPr>
              <a:t>Haar</a:t>
            </a:r>
            <a:endParaRPr lang="en-US" sz="4000" dirty="0" smtClean="0">
              <a:latin typeface="Bahnschrift" pitchFamily="34" charset="0"/>
            </a:endParaRPr>
          </a:p>
          <a:p>
            <a:r>
              <a:rPr lang="en-US" sz="4000" dirty="0" err="1" smtClean="0">
                <a:solidFill>
                  <a:schemeClr val="accent1"/>
                </a:solidFill>
                <a:latin typeface="Bahnschrift" pitchFamily="34" charset="0"/>
              </a:rPr>
              <a:t>Dnn</a:t>
            </a:r>
            <a:endParaRPr lang="ru-RU" sz="4000" dirty="0">
              <a:solidFill>
                <a:schemeClr val="accent1"/>
              </a:solidFill>
              <a:latin typeface="Bahnschrift" pitchFamily="34" charset="0"/>
            </a:endParaRPr>
          </a:p>
        </p:txBody>
      </p:sp>
      <p:cxnSp>
        <p:nvCxnSpPr>
          <p:cNvPr id="22" name="Прямая со стрелкой 21"/>
          <p:cNvCxnSpPr>
            <a:stCxn id="6" idx="2"/>
          </p:cNvCxnSpPr>
          <p:nvPr/>
        </p:nvCxnSpPr>
        <p:spPr>
          <a:xfrm flipH="1">
            <a:off x="5199530" y="2741819"/>
            <a:ext cx="25100" cy="17584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846728" y="3209365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Bahnschrift" pitchFamily="34" charset="0"/>
              </a:rPr>
              <a:t>Детектирование на каждом кадре</a:t>
            </a:r>
            <a:endParaRPr lang="ru-RU" sz="2400" dirty="0">
              <a:latin typeface="Bahnschrift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593106" y="4796118"/>
            <a:ext cx="335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Bahnschrift" pitchFamily="34" charset="0"/>
              </a:rPr>
              <a:t>Три  упражнения  - три класса </a:t>
            </a:r>
            <a:endParaRPr lang="ru-RU" sz="2800" dirty="0"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290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F59CFF8-1F62-4C9E-87E7-5FD2B028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Детектирование: </a:t>
            </a:r>
            <a:r>
              <a:rPr lang="ru-RU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Метод Хаара</a:t>
            </a:r>
            <a:endParaRPr lang="ru-RU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322B67C-D96D-40EB-AA6E-BAEEC09D5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051" y="2031120"/>
            <a:ext cx="3948125" cy="71208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4400" dirty="0" smtClean="0">
                <a:latin typeface="Bahnschrift SemiBold" pitchFamily="34" charset="0"/>
              </a:rPr>
              <a:t> </a:t>
            </a:r>
            <a:r>
              <a:rPr lang="en-US" sz="4400" dirty="0" err="1" smtClean="0">
                <a:latin typeface="Bahnschrift SemiBold" pitchFamily="34" charset="0"/>
                <a:hlinkClick r:id="rId2"/>
              </a:rPr>
              <a:t>Haar</a:t>
            </a:r>
            <a:r>
              <a:rPr lang="en-US" sz="4400" dirty="0" smtClean="0">
                <a:latin typeface="Bahnschrift SemiBold" pitchFamily="34" charset="0"/>
                <a:hlinkClick r:id="rId2"/>
              </a:rPr>
              <a:t> Cascade</a:t>
            </a:r>
            <a:endParaRPr lang="ru-RU" sz="4400" dirty="0" smtClean="0">
              <a:latin typeface="Bahnschrift SemiBold" pitchFamily="34" charset="0"/>
            </a:endParaRPr>
          </a:p>
          <a:p>
            <a:pPr>
              <a:buNone/>
            </a:pPr>
            <a:endParaRPr lang="ru-RU" sz="4400" dirty="0" smtClean="0">
              <a:latin typeface="Bahnschrift SemiBold" pitchFamily="34" charset="0"/>
            </a:endParaRPr>
          </a:p>
        </p:txBody>
      </p:sp>
      <p:pic>
        <p:nvPicPr>
          <p:cNvPr id="8196" name="Picture 4" descr="fac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78768" y="1666139"/>
            <a:ext cx="5931877" cy="5191861"/>
          </a:xfrm>
          <a:prstGeom prst="rect">
            <a:avLst/>
          </a:prstGeom>
          <a:noFill/>
          <a:effectLst>
            <a:softEdge rad="127000"/>
          </a:effectLst>
        </p:spPr>
      </p:pic>
      <p:pic>
        <p:nvPicPr>
          <p:cNvPr id="8198" name="Picture 6" descr="https://pp.userapi.com/c852128/v852128472/1719aa/cfbO7hRIlr8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0319" y="3446585"/>
            <a:ext cx="5612867" cy="3411415"/>
          </a:xfrm>
          <a:prstGeom prst="rect">
            <a:avLst/>
          </a:prstGeom>
          <a:noFill/>
          <a:effectLst>
            <a:softEdge rad="63500"/>
          </a:effectLst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4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2898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65BA1C6-F16E-40F7-80BD-392D118E8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Детектирование: Нейронные сети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0473FC7-ED15-4D79-A052-5F12CA948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828" y="1191751"/>
            <a:ext cx="11168714" cy="5074578"/>
          </a:xfrm>
          <a:ln>
            <a:noFill/>
          </a:ln>
        </p:spPr>
        <p:txBody>
          <a:bodyPr>
            <a:normAutofit fontScale="77500" lnSpcReduction="20000"/>
          </a:bodyPr>
          <a:lstStyle/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r>
              <a:rPr lang="en-US" sz="3800" dirty="0" err="1" smtClean="0">
                <a:hlinkClick r:id="rId2"/>
              </a:rPr>
              <a:t>Sphereface</a:t>
            </a:r>
            <a:endParaRPr lang="en-US" sz="3800" dirty="0" smtClean="0"/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r>
              <a:rPr lang="en-US" sz="3800" b="1" i="1" dirty="0" err="1" smtClean="0">
                <a:solidFill>
                  <a:schemeClr val="accent2"/>
                </a:solidFill>
                <a:hlinkClick r:id="rId3"/>
              </a:rPr>
              <a:t>OpenCV</a:t>
            </a:r>
            <a:r>
              <a:rPr lang="en-US" sz="3800" b="1" i="1" dirty="0" smtClean="0">
                <a:solidFill>
                  <a:schemeClr val="accent2"/>
                </a:solidFill>
                <a:hlinkClick r:id="rId3"/>
              </a:rPr>
              <a:t> </a:t>
            </a:r>
            <a:r>
              <a:rPr lang="en-US" sz="3800" b="1" i="1" dirty="0" err="1" smtClean="0">
                <a:solidFill>
                  <a:schemeClr val="accent2"/>
                </a:solidFill>
                <a:hlinkClick r:id="rId3"/>
              </a:rPr>
              <a:t>dnn</a:t>
            </a:r>
            <a:r>
              <a:rPr lang="en-US" sz="3800" b="1" i="1" dirty="0" smtClean="0">
                <a:solidFill>
                  <a:schemeClr val="accent2"/>
                </a:solidFill>
                <a:hlinkClick r:id="rId3"/>
              </a:rPr>
              <a:t> face detector</a:t>
            </a:r>
            <a:endParaRPr lang="en-US" sz="3800" b="1" i="1" dirty="0" smtClean="0">
              <a:solidFill>
                <a:schemeClr val="accent2"/>
              </a:solidFill>
            </a:endParaRPr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r>
              <a:rPr lang="en-US" sz="3800" dirty="0" smtClean="0">
                <a:hlinkClick r:id="rId4"/>
              </a:rPr>
              <a:t>face-detection-adas-0001</a:t>
            </a:r>
            <a:endParaRPr lang="en-US" sz="3800" dirty="0" smtClean="0"/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3800" dirty="0" err="1" smtClean="0">
                <a:hlinkClick r:id="rId5"/>
              </a:rPr>
              <a:t>TensorFlow</a:t>
            </a:r>
            <a:endParaRPr lang="en-US" sz="3800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sz="3800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ru-RU" dirty="0"/>
          </a:p>
        </p:txBody>
      </p:sp>
      <p:pic>
        <p:nvPicPr>
          <p:cNvPr id="7170" name="Picture 2" descr="http://3.bp.blogspot.com/-x_NWyRHgKvk/XKv8ovwvVoI/AAAAAAAA6UY/JqNcc7faYeo1jX4RgtQSaJcwmjy1XHBkQCK4BGAYYCw/s1600/openvino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811063" y="4431456"/>
            <a:ext cx="5562600" cy="1133476"/>
          </a:xfrm>
          <a:prstGeom prst="rect">
            <a:avLst/>
          </a:prstGeom>
          <a:noFill/>
        </p:spPr>
      </p:pic>
      <p:pic>
        <p:nvPicPr>
          <p:cNvPr id="7172" name="Picture 4" descr="http://www.jsk.t.u-tokyo.ac.jp/rsj2011/_images/opencv_logo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060165" y="1731705"/>
            <a:ext cx="5279499" cy="1715561"/>
          </a:xfrm>
          <a:prstGeom prst="rect">
            <a:avLst/>
          </a:prstGeom>
          <a:noFill/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5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9300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4C7A53D-7D2B-42AB-9EE4-22D23A382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Сравнение производительности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pic>
        <p:nvPicPr>
          <p:cNvPr id="7" name="Haar.avi">
            <a:hlinkClick r:id="" action="ppaction://media"/>
          </p:cNvPr>
          <p:cNvPicPr>
            <a:picLocks noGrp="1" noRot="1" noChangeAspect="1"/>
          </p:cNvPicPr>
          <p:nvPr>
            <p:ph sz="half" idx="1"/>
            <a:videoFile r:link="rId1"/>
          </p:nvPr>
        </p:nvPicPr>
        <p:blipFill>
          <a:blip r:embed="rId6" cstate="print"/>
          <a:stretch>
            <a:fillRect/>
          </a:stretch>
        </p:blipFill>
        <p:spPr>
          <a:xfrm>
            <a:off x="2922496" y="1362635"/>
            <a:ext cx="2510115" cy="2510116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6</a:t>
            </a:fld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9" name="OpenCV.avi">
            <a:hlinkClick r:id="" action="ppaction://media"/>
          </p:cNvPr>
          <p:cNvPicPr>
            <a:picLocks noGrp="1" noRot="1" noChangeAspect="1"/>
          </p:cNvPicPr>
          <p:nvPr>
            <p:ph sz="half" idx="2"/>
            <a:videoFile r:link="rId2"/>
          </p:nvPr>
        </p:nvPicPr>
        <p:blipFill>
          <a:blip r:embed="rId7" cstate="print"/>
          <a:stretch>
            <a:fillRect/>
          </a:stretch>
        </p:blipFill>
        <p:spPr>
          <a:xfrm>
            <a:off x="6364942" y="1344705"/>
            <a:ext cx="2510119" cy="2510119"/>
          </a:xfrm>
          <a:prstGeom prst="rect">
            <a:avLst/>
          </a:prstGeom>
        </p:spPr>
      </p:pic>
      <p:pic>
        <p:nvPicPr>
          <p:cNvPr id="11" name="Adas-0001.avi">
            <a:hlinkClick r:id="" action="ppaction://media"/>
          </p:cNvPr>
          <p:cNvPicPr>
            <a:picLocks noRot="1" noChangeAspect="1"/>
          </p:cNvPicPr>
          <p:nvPr>
            <a:videoFile r:link="rId3"/>
          </p:nvPr>
        </p:nvPicPr>
        <p:blipFill>
          <a:blip r:embed="rId8" cstate="print"/>
          <a:stretch>
            <a:fillRect/>
          </a:stretch>
        </p:blipFill>
        <p:spPr>
          <a:xfrm>
            <a:off x="2913532" y="4078942"/>
            <a:ext cx="2483223" cy="2483223"/>
          </a:xfrm>
          <a:prstGeom prst="rect">
            <a:avLst/>
          </a:prstGeom>
        </p:spPr>
      </p:pic>
      <p:pic>
        <p:nvPicPr>
          <p:cNvPr id="12" name="TensorFlow.avi">
            <a:hlinkClick r:id="" action="ppaction://media"/>
          </p:cNvPr>
          <p:cNvPicPr>
            <a:picLocks noRot="1" noChangeAspect="1"/>
          </p:cNvPicPr>
          <p:nvPr>
            <a:videoFile r:link="rId4"/>
          </p:nvPr>
        </p:nvPicPr>
        <p:blipFill>
          <a:blip r:embed="rId9" cstate="print"/>
          <a:stretch>
            <a:fillRect/>
          </a:stretch>
        </p:blipFill>
        <p:spPr>
          <a:xfrm>
            <a:off x="6416488" y="4157382"/>
            <a:ext cx="2458571" cy="245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6344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93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99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9868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99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9802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99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6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2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>
                <p:cTn id="3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>
                <p:cTn id="39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47D9A03-095F-4055-9EEB-94FDD76D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Сравнение: какие были идеи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1878F91-AAB0-489E-8D23-7D89F0A0F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335" y="1853760"/>
            <a:ext cx="10515600" cy="4351338"/>
          </a:xfrm>
        </p:spPr>
        <p:txBody>
          <a:bodyPr/>
          <a:lstStyle/>
          <a:p>
            <a:pPr marL="514350" indent="-514350" algn="just">
              <a:buFont typeface="+mj-lt"/>
              <a:buAutoNum type="arabicPeriod"/>
            </a:pPr>
            <a:r>
              <a:rPr lang="ru-RU" dirty="0" smtClean="0">
                <a:latin typeface="Bahnschrift SemiBold" pitchFamily="34" charset="0"/>
              </a:rPr>
              <a:t>Эталонное видео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 smtClean="0">
                <a:latin typeface="Bahnschrift SemiBold" pitchFamily="34" charset="0"/>
              </a:rPr>
              <a:t>Сопоставление крайних точек (</a:t>
            </a:r>
            <a:r>
              <a:rPr lang="en-US" dirty="0" smtClean="0">
                <a:latin typeface="Bahnschrift SemiBold" pitchFamily="34" charset="0"/>
              </a:rPr>
              <a:t>left-right, top-bottom)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 smtClean="0">
                <a:latin typeface="Bahnschrift SemiBold" pitchFamily="34" charset="0"/>
              </a:rPr>
              <a:t>Направление движений</a:t>
            </a:r>
            <a:endParaRPr lang="ru-RU" dirty="0">
              <a:latin typeface="Bahnschrift SemiBold" pitchFamily="34" charset="0"/>
            </a:endParaRPr>
          </a:p>
        </p:txBody>
      </p:sp>
      <p:pic>
        <p:nvPicPr>
          <p:cNvPr id="5122" name="Picture 2" descr="https://www.sitedobem.com/wp-content/uploads/2016/08/pesco%C3%A7o-exercicio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44395" y="3407961"/>
            <a:ext cx="8835194" cy="3450039"/>
          </a:xfrm>
          <a:prstGeom prst="rect">
            <a:avLst/>
          </a:prstGeom>
          <a:noFill/>
          <a:effectLst>
            <a:softEdge rad="317500"/>
          </a:effec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7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4747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852268" y="182245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Эталонные видео. Плюсы и минусы.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8</a:t>
            </a:fld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Валентин\Downloads\ex_22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447" y="2376435"/>
            <a:ext cx="3281081" cy="2460810"/>
          </a:xfrm>
          <a:prstGeom prst="rect">
            <a:avLst/>
          </a:prstGeom>
          <a:noFill/>
        </p:spPr>
      </p:pic>
      <p:pic>
        <p:nvPicPr>
          <p:cNvPr id="7" name="Picture 2" descr="C:\Users\Валентин\Downloads\ex_11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28039" y="2394890"/>
            <a:ext cx="3345750" cy="2509084"/>
          </a:xfrm>
          <a:prstGeom prst="rect">
            <a:avLst/>
          </a:prstGeom>
          <a:noFill/>
        </p:spPr>
      </p:pic>
      <p:pic>
        <p:nvPicPr>
          <p:cNvPr id="8" name="Picture 2" descr="C:\Users\Валентин\Downloads\DSC_0137.gif"/>
          <p:cNvPicPr>
            <a:picLocks noChangeAspect="1" noChangeArrowheads="1" noCrop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29600" y="2348753"/>
            <a:ext cx="3747247" cy="251011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14283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D301871-9BF0-4452-A829-052EFE236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itchFamily="34" charset="0"/>
              </a:rPr>
              <a:t>Сравнение крайних точек и направления движений. Плюсы и минусы.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itchFamily="34" charset="0"/>
            </a:endParaRPr>
          </a:p>
        </p:txBody>
      </p:sp>
      <p:pic>
        <p:nvPicPr>
          <p:cNvPr id="3074" name="Picture 2" descr="https://iknigi.net/books_files/online_html/121903/i_04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403280"/>
            <a:ext cx="5430129" cy="34390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078" name="Picture 6" descr="https://iknigi.net/books_files/online_html/121903/i_04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13461" y="2387231"/>
            <a:ext cx="6278539" cy="3463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1ACE-FFBB-4FD0-AECC-D60459C10078}" type="slidenum">
              <a:rPr lang="ru-RU" sz="2000" smtClean="0">
                <a:solidFill>
                  <a:schemeClr val="tx1"/>
                </a:solidFill>
              </a:rPr>
              <a:pPr/>
              <a:t>9</a:t>
            </a:fld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59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109</Words>
  <Application>Microsoft Office PowerPoint</Application>
  <PresentationFormat>Произвольный</PresentationFormat>
  <Paragraphs>62</Paragraphs>
  <Slides>12</Slides>
  <Notes>1</Notes>
  <HiddenSlides>0</HiddenSlides>
  <MMClips>4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Учебный проект «Разминка»</vt:lpstr>
      <vt:lpstr>Постановка задачи</vt:lpstr>
      <vt:lpstr>Архитектура программы</vt:lpstr>
      <vt:lpstr>Детектирование: Метод Хаара</vt:lpstr>
      <vt:lpstr>Детектирование: Нейронные сети</vt:lpstr>
      <vt:lpstr>Сравнение производительности</vt:lpstr>
      <vt:lpstr>Сравнение: какие были идеи</vt:lpstr>
      <vt:lpstr>Эталонные видео. Плюсы и минусы.</vt:lpstr>
      <vt:lpstr>Сравнение крайних точек и направления движений. Плюсы и минусы.</vt:lpstr>
      <vt:lpstr>Интерфейс</vt:lpstr>
      <vt:lpstr>Пример работы</vt:lpstr>
      <vt:lpstr>Спасибо за внимание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Учебный проект </dc:title>
  <dc:creator>Евгений Хорешко</dc:creator>
  <cp:lastModifiedBy>Валентин Крылов</cp:lastModifiedBy>
  <cp:revision>30</cp:revision>
  <dcterms:created xsi:type="dcterms:W3CDTF">2019-07-15T19:20:39Z</dcterms:created>
  <dcterms:modified xsi:type="dcterms:W3CDTF">2019-07-16T09:44:24Z</dcterms:modified>
</cp:coreProperties>
</file>

<file path=docProps/thumbnail.jpeg>
</file>